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309" r:id="rId32"/>
    <p:sldId id="310" r:id="rId33"/>
    <p:sldId id="311" r:id="rId34"/>
    <p:sldId id="277" r:id="rId35"/>
    <p:sldId id="278" r:id="rId36"/>
    <p:sldId id="297" r:id="rId37"/>
    <p:sldId id="314" r:id="rId38"/>
    <p:sldId id="279" r:id="rId39"/>
    <p:sldId id="296" r:id="rId40"/>
    <p:sldId id="312" r:id="rId41"/>
    <p:sldId id="300" r:id="rId42"/>
    <p:sldId id="313" r:id="rId43"/>
    <p:sldId id="315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285" r:id="rId5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E7675-1CF0-9E74-4311-3931EA455088}" v="351" dt="2025-07-01T08:59:30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209A1E-6406-2E5C-BDCC-7D31D24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594F9D4E-3FC8-6156-C5B1-1CECD89F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7A190DE8-F49C-5FA3-7A67-42E745A64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99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DB2E509-71E1-0535-5B3D-46B79E4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A51740C5-EE30-A424-8994-5ED2436AB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2554AC95-CEBF-629D-4F86-EF62DCDF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04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FCFAB3-8B0B-8DF8-1B77-2E333867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B3BCF390-956C-4A94-229A-AE37F93D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AD518B6A-7A5D-2789-15F6-B226DD3FD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9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015278-76A6-FBD7-59DF-7462A03F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6E760F56-B45E-28D5-E2DE-B57518DE0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E0D5C062-8BAF-F6D5-65C4-2C5C8D84E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940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494938F-456F-CD59-7F51-6BD182E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5065D9F4-8D01-8943-F7CF-CB90862E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59A9EE70-736E-1231-85E0-B6E10918E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54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learning.unipd.it/dlm/course/view.php?id=205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oodle.org/401/en/Accessibility_Toolk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dirty="0" err="1"/>
              <a:t>Materiale</a:t>
            </a:r>
            <a:r>
              <a:rPr lang="en-US" sz="3000" dirty="0"/>
              <a:t> </a:t>
            </a:r>
            <a:r>
              <a:rPr lang="en-US" sz="3000" dirty="0" err="1"/>
              <a:t>esteso</a:t>
            </a:r>
            <a:r>
              <a:rPr lang="en-US" sz="3000" dirty="0"/>
              <a:t> ed </a:t>
            </a:r>
            <a:r>
              <a:rPr lang="en-US" sz="3000" dirty="0" err="1"/>
              <a:t>adattato</a:t>
            </a:r>
            <a:r>
              <a:rPr lang="en-US" sz="3000" dirty="0"/>
              <a:t> </a:t>
            </a:r>
            <a:r>
              <a:rPr lang="en-US" sz="3000" dirty="0" err="1"/>
              <a:t>sulla</a:t>
            </a:r>
            <a:r>
              <a:rPr lang="en-US" sz="3000" dirty="0"/>
              <a:t> base del </a:t>
            </a:r>
            <a:r>
              <a:rPr lang="en-US" sz="3000" dirty="0" err="1"/>
              <a:t>lavoro</a:t>
            </a:r>
            <a:r>
              <a:rPr lang="en-US" sz="3000" dirty="0"/>
              <a:t> </a:t>
            </a:r>
            <a:r>
              <a:rPr lang="en-US" sz="3000" dirty="0" err="1"/>
              <a:t>dei</a:t>
            </a:r>
            <a:r>
              <a:rPr lang="en-US" sz="3000" dirty="0"/>
              <a:t> Dott. </a:t>
            </a:r>
            <a:r>
              <a:rPr lang="en-US" sz="3000" dirty="0" err="1"/>
              <a:t>Bernareggi</a:t>
            </a:r>
            <a:r>
              <a:rPr lang="en-US" sz="3000" dirty="0"/>
              <a:t> ed Albano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428630" y="387224"/>
            <a:ext cx="2468879" cy="83045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In </a:t>
            </a:r>
            <a:r>
              <a:rPr lang="en-US" sz="1700" kern="1200" err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diapositiva</a:t>
            </a: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: </a:t>
            </a:r>
            <a:endParaRPr lang="it-IT" dirty="0">
              <a:latin typeface="+mn-lt"/>
              <a:ea typeface="+mn-ea"/>
              <a:cs typeface="+mn-cs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t>NVDA e JAWS</a:t>
            </a:r>
            <a:endParaRPr lang="it-IT" dirty="0">
              <a:ea typeface="+mn-ea"/>
            </a:endParaRPr>
          </a:p>
        </p:txBody>
      </p:sp>
      <p:pic>
        <p:nvPicPr>
          <p:cNvPr id="7" name="Immagine 6" descr="Esempio del lettore schermo NVDA">
            <a:extLst>
              <a:ext uri="{FF2B5EF4-FFF2-40B4-BE49-F238E27FC236}">
                <a16:creationId xmlns:a16="http://schemas.microsoft.com/office/drawing/2014/main" id="{198D3F25-69E1-9BB9-366F-66A8E13D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2719281"/>
            <a:ext cx="4959028" cy="2353655"/>
          </a:xfrm>
          <a:prstGeom prst="rect">
            <a:avLst/>
          </a:prstGeom>
        </p:spPr>
      </p:pic>
      <p:pic>
        <p:nvPicPr>
          <p:cNvPr id="5" name="Immagine 4" descr=" Esempio del lettore schermo JAWS">
            <a:extLst>
              <a:ext uri="{FF2B5EF4-FFF2-40B4-BE49-F238E27FC236}">
                <a16:creationId xmlns:a16="http://schemas.microsoft.com/office/drawing/2014/main" id="{58664B8C-86E1-AC0F-CCA7-A56511C9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466" y="2878390"/>
            <a:ext cx="3460859" cy="2185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Tabella che contiene un riassunto delle principali tecnologie assistive utilizzate dai candidati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  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 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216014" y="1321323"/>
            <a:ext cx="4699475" cy="513195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</a:t>
            </a:r>
            <a:r>
              <a:rPr lang="en-US" sz="2400" dirty="0"/>
              <a:t>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generale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dirty="0" err="1"/>
              <a:t>punti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Per prove: 12 </a:t>
            </a:r>
            <a:r>
              <a:rPr lang="en-US" sz="2000" dirty="0" err="1"/>
              <a:t>punti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titoli</a:t>
            </a:r>
            <a:r>
              <a:rPr lang="en-US" sz="2000" dirty="0"/>
              <a:t> e 10 </a:t>
            </a:r>
            <a:r>
              <a:rPr lang="en-US" sz="2000" dirty="0" err="1"/>
              <a:t>punti</a:t>
            </a:r>
            <a:r>
              <a:rPr lang="en-US" sz="2000" dirty="0"/>
              <a:t> le alternative di </a:t>
            </a:r>
            <a:r>
              <a:rPr lang="en-US" sz="2000" dirty="0" err="1"/>
              <a:t>risposta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/>
              <a:t>contrasto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Esempi</a:t>
            </a:r>
            <a:r>
              <a:rPr lang="en-US" sz="2000" dirty="0"/>
              <a:t>: 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000" dirty="0"/>
              <a:t>.</a:t>
            </a:r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Controllo</a:t>
            </a:r>
            <a:r>
              <a:rPr lang="en-US" sz="2000" dirty="0"/>
              <a:t> veloce di </a:t>
            </a:r>
            <a:r>
              <a:rPr lang="en-US" sz="2000" dirty="0" err="1"/>
              <a:t>conformità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WEBAim Contrast Checker</a:t>
            </a:r>
            <a:endParaRPr lang="en-US" sz="2000" dirty="0"/>
          </a:p>
        </p:txBody>
      </p:sp>
      <p:pic>
        <p:nvPicPr>
          <p:cNvPr id="175" name="Picture 172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di struttura scorretta e corretta di documento accessibile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9990"/>
            <a:ext cx="8458200" cy="5222937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6E812C5-D8A2-C513-25DF-D13900C51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corretto di gestione tabella: trascrizione del contenuto in celle esatte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21" y="243998"/>
            <a:ext cx="7160713" cy="5327684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FDF4878-27E7-67A4-E042-9133C7D38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tabelle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Esempio corretto di utilizzo dei simboli: categorie logiche per non dipendere dai colori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388640"/>
            <a:ext cx="6741188" cy="4889435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7D65795-AB65-84EE-9B4C-1A6220090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Consiglio </a:t>
            </a:r>
            <a:r>
              <a:rPr lang="en-US" sz="2400" dirty="0" err="1"/>
              <a:t>pratico</a:t>
            </a:r>
            <a:r>
              <a:rPr lang="en-US" sz="2400" dirty="0"/>
              <a:t>: </a:t>
            </a:r>
            <a:r>
              <a:rPr lang="en-US" sz="2400" dirty="0" err="1"/>
              <a:t>utilizzare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</a:t>
            </a:r>
            <a:r>
              <a:rPr lang="en-US" sz="2400" dirty="0" err="1"/>
              <a:t>predefinita</a:t>
            </a:r>
            <a:r>
              <a:rPr lang="en-US" sz="2400" dirty="0"/>
              <a:t>/standard di </a:t>
            </a:r>
            <a:r>
              <a:rPr lang="en-US" sz="2400" dirty="0" err="1"/>
              <a:t>acronimi</a:t>
            </a:r>
            <a:r>
              <a:rPr lang="en-US" sz="2400" dirty="0"/>
              <a:t> per le </a:t>
            </a:r>
            <a:r>
              <a:rPr lang="en-US" sz="2400" dirty="0" err="1"/>
              <a:t>singole</a:t>
            </a:r>
            <a:r>
              <a:rPr lang="en-US" sz="2400" dirty="0"/>
              <a:t> prove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di acronimi corretti e scorretti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2" y="480322"/>
            <a:ext cx="8458200" cy="5011483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232BEB8-A40C-2BE9-DBEC-B5E840A0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103109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br>
              <a:rPr lang="en-US" sz="3000" kern="1200" dirty="0">
                <a:solidFill>
                  <a:srgbClr val="FFFFFF"/>
                </a:solidFill>
              </a:rPr>
            </a:br>
            <a:r>
              <a:rPr lang="en-US" sz="3000" kern="1200" dirty="0" err="1">
                <a:solidFill>
                  <a:srgbClr val="FFFFFF"/>
                </a:solidFill>
              </a:rPr>
              <a:t>acronimi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365986"/>
            <a:ext cx="7984418" cy="503255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4FAC7534-2B64-75AC-41D3-95711808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alfanumeriche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In media 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  <a:endParaRPr lang="en-US" sz="2200"/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25E56C1B-D388-B2CB-2A13-4A5F102A4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Word </a:t>
            </a:r>
          </a:p>
        </p:txBody>
      </p:sp>
      <p:pic>
        <p:nvPicPr>
          <p:cNvPr id="10" name="Immagine 9" descr="Inserimento del testo alternativo per un'immagine in Microsoft Word">
            <a:extLst>
              <a:ext uri="{FF2B5EF4-FFF2-40B4-BE49-F238E27FC236}">
                <a16:creationId xmlns:a16="http://schemas.microsoft.com/office/drawing/2014/main" id="{30F9CCD5-B25D-0CF2-723B-90878F9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3" y="192181"/>
            <a:ext cx="6957173" cy="4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37892120-697A-68EF-F0A7-28B2D30F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3BCDC22E-506A-7FCB-E506-06A71D71A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PowerPoint</a:t>
            </a:r>
            <a:endParaRPr lang="it-IT" dirty="0"/>
          </a:p>
        </p:txBody>
      </p:sp>
      <p:pic>
        <p:nvPicPr>
          <p:cNvPr id="2" name="Immagine 1" descr="Inserimento del testo alternativo per un'immagine in Microsoft PowerPoint">
            <a:extLst>
              <a:ext uri="{FF2B5EF4-FFF2-40B4-BE49-F238E27FC236}">
                <a16:creationId xmlns:a16="http://schemas.microsoft.com/office/drawing/2014/main" id="{B11519B1-1A9E-77E7-8D4A-5D8582F9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2" y="390832"/>
            <a:ext cx="803398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BEC7DFDC-3359-04E2-CC8D-D45371B2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BA5CC-5D9A-B01C-E71F-E7665B5A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74FD2-BF48-0BD6-8735-CB5BE558E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F9DFA-794F-E84C-04DC-81C010491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F370-E02A-AE64-AF39-7056B3F3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3E3D264-1941-A98B-C153-93BE1A77D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668639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(1)</a:t>
            </a:r>
          </a:p>
        </p:txBody>
      </p:sp>
      <p:pic>
        <p:nvPicPr>
          <p:cNvPr id="4" name="Immagine 3" descr="Utilizzo della voce &quot;File&quot; per esportare un documento come PDF/A">
            <a:extLst>
              <a:ext uri="{FF2B5EF4-FFF2-40B4-BE49-F238E27FC236}">
                <a16:creationId xmlns:a16="http://schemas.microsoft.com/office/drawing/2014/main" id="{E8ED6EDC-72EF-B7E6-15F9-0A36FDF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8941"/>
            <a:ext cx="5002308" cy="2084295"/>
          </a:xfrm>
          <a:prstGeom prst="rect">
            <a:avLst/>
          </a:prstGeom>
        </p:spPr>
      </p:pic>
      <p:pic>
        <p:nvPicPr>
          <p:cNvPr id="5" name="Immagine 4" descr="Utilizzo della voce &quot;Esporta&quot; per esportare un documento come PDF/A">
            <a:extLst>
              <a:ext uri="{FF2B5EF4-FFF2-40B4-BE49-F238E27FC236}">
                <a16:creationId xmlns:a16="http://schemas.microsoft.com/office/drawing/2014/main" id="{527AEF6D-AD9D-E860-B48B-B8F827A0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6" y="2547525"/>
            <a:ext cx="6629401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A5245547-24E1-323D-5BE6-7AFC421E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57F3F-80C5-A51A-0BA4-9FA875F1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D5477-5580-354E-651F-C9202A2D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4612A-947A-2AED-5647-02309EDB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4950D-8D3F-680C-AFA1-E1912BC1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375039A-6860-A3FE-D544-0E3A0F421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704173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(2)</a:t>
            </a:r>
          </a:p>
        </p:txBody>
      </p:sp>
      <p:pic>
        <p:nvPicPr>
          <p:cNvPr id="2" name="Immagine 1" descr="Esempio di esportazione in PDF/A usando Microsoft Word dentro il programma">
            <a:extLst>
              <a:ext uri="{FF2B5EF4-FFF2-40B4-BE49-F238E27FC236}">
                <a16:creationId xmlns:a16="http://schemas.microsoft.com/office/drawing/2014/main" id="{2597879C-A809-D000-EDAA-CD6E1907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73" y="576868"/>
            <a:ext cx="4326164" cy="51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47E5011-2059-F8E1-FF51-326DBBA7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 (1) </a:t>
            </a:r>
          </a:p>
        </p:txBody>
      </p:sp>
      <p:pic>
        <p:nvPicPr>
          <p:cNvPr id="2" name="Immagine 1" descr="Esempi corretti di gestione formule in matematica: testo descrittivo preferibile per la gestione delle espressioni.">
            <a:extLst>
              <a:ext uri="{FF2B5EF4-FFF2-40B4-BE49-F238E27FC236}">
                <a16:creationId xmlns:a16="http://schemas.microsoft.com/office/drawing/2014/main" id="{AEF58A02-9181-29A1-6751-45825994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2" y="369504"/>
            <a:ext cx="7824295" cy="52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68EE935-FA43-E033-0DFE-76D1CB86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27B9628E-0C7D-78FF-D66C-B926CA50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D023494-EDFB-4B98-4B51-4B2359568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E1139A10-5209-3FE3-D191-077750F47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96DCCF4-5E60-5A2C-BA58-3CEBA8124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2573C9D-AC23-9F50-F271-D8218E03B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  </a:t>
            </a:r>
          </a:p>
        </p:txBody>
      </p:sp>
      <p:pic>
        <p:nvPicPr>
          <p:cNvPr id="2" name="Immagine 1" descr="Tabella lista di controllo per descrizione accessibile formule matematiche.">
            <a:extLst>
              <a:ext uri="{FF2B5EF4-FFF2-40B4-BE49-F238E27FC236}">
                <a16:creationId xmlns:a16="http://schemas.microsoft.com/office/drawing/2014/main" id="{FE5555BF-477A-E2A5-1BA0-6F73CD7A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9" y="2285508"/>
            <a:ext cx="8618481" cy="23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corretti utilizzo notazioni chimiche, con descrizione strutture ed immagine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276478"/>
            <a:ext cx="8108577" cy="4986640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D91F65A1-F1FB-CD47-B7AA-609E3A1F8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C20CE2CD-B209-DA3E-0D4A-DB618B90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7E3F52A1-E0E5-E45A-4BB6-B260949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A1EA36C-5AD4-D790-0C38-B55CF1E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0A2475B-6ED0-3A16-344A-A9C91C70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DFA942D6-2428-DF55-7C60-44BDCE48D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620A358A-13CC-9647-686C-6FAB28AEE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2" name="Immagine 1" descr="Esempio di molecola accessibile con descrizione testuale pertinente.">
            <a:extLst>
              <a:ext uri="{FF2B5EF4-FFF2-40B4-BE49-F238E27FC236}">
                <a16:creationId xmlns:a16="http://schemas.microsoft.com/office/drawing/2014/main" id="{374419EB-F800-FAAD-5A36-814BD4BC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31" y="335895"/>
            <a:ext cx="3967443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4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</a:rPr>
              <a:t>Raccomandazioni per </a:t>
            </a:r>
            <a:r>
              <a:rPr lang="en-US" sz="3500" kern="1200" err="1">
                <a:solidFill>
                  <a:srgbClr val="FFFFFF"/>
                </a:solidFill>
              </a:rPr>
              <a:t>singole</a:t>
            </a:r>
            <a:r>
              <a:rPr lang="en-US" sz="3500" kern="1200" dirty="0">
                <a:solidFill>
                  <a:srgbClr val="FFFFFF"/>
                </a:solidFill>
              </a:rPr>
              <a:t>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95F9B-E540-7A75-AAB5-12B458A9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A6EAB8-753A-38EF-CBC4-192CF0E1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76B27-389F-2D02-7B2E-87DACE8C8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6061B-5016-7E1D-DEFB-7B96B06EB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849C72-0AFB-52C1-3625-1D09347D5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AD16-26CA-2516-6CF8-7BE410C4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Moodle per </a:t>
            </a:r>
            <a:b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Didattica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Inclusiva</a:t>
            </a:r>
            <a:endParaRPr lang="it-IT" dirty="0" err="1"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7562F7-9A94-8659-806F-8E35512111E9}"/>
              </a:ext>
            </a:extLst>
          </p:cNvPr>
          <p:cNvSpPr txBox="1"/>
          <p:nvPr/>
        </p:nvSpPr>
        <p:spPr>
          <a:xfrm>
            <a:off x="14213" y="215571"/>
            <a:ext cx="91274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</a:rPr>
              <a:t>🛠️ </a:t>
            </a:r>
            <a:r>
              <a:rPr lang="en-US" sz="2400" b="1" dirty="0" err="1">
                <a:latin typeface="Calibri"/>
              </a:rPr>
              <a:t>Configurazioni</a:t>
            </a:r>
            <a:r>
              <a:rPr lang="en-US" sz="2400" b="1" dirty="0">
                <a:latin typeface="Calibri"/>
              </a:rPr>
              <a:t> Moodle </a:t>
            </a:r>
            <a:r>
              <a:rPr lang="en-US" sz="2400" b="1" dirty="0" err="1">
                <a:latin typeface="Calibri"/>
              </a:rPr>
              <a:t>specifiche</a:t>
            </a:r>
            <a:r>
              <a:rPr lang="en-US" sz="2400" b="1" dirty="0">
                <a:latin typeface="Calibri"/>
              </a:rPr>
              <a:t> (</a:t>
            </a:r>
            <a:r>
              <a:rPr lang="en-US" sz="2400" b="1" dirty="0" err="1">
                <a:latin typeface="Calibri"/>
              </a:rPr>
              <a:t>Riferimenti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ufficiali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>
                <a:latin typeface="Calibri"/>
                <a:hlinkClick r:id="rId2"/>
              </a:rPr>
              <a:t>qui</a:t>
            </a:r>
            <a:r>
              <a:rPr lang="en-US" sz="2400" b="1" dirty="0"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Plugin </a:t>
            </a:r>
            <a:r>
              <a:rPr lang="en-US" sz="2400" b="1" dirty="0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Modifica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dimensioni</a:t>
            </a:r>
            <a:r>
              <a:rPr lang="en-US" sz="2400" dirty="0">
                <a:latin typeface="Calibri"/>
              </a:rPr>
              <a:t> testo e </a:t>
            </a:r>
            <a:r>
              <a:rPr lang="en-US" sz="2400" dirty="0" err="1">
                <a:latin typeface="Calibri"/>
              </a:rPr>
              <a:t>combinazioni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colori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Linee Guida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Conformità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linee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guida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 per </a:t>
            </a:r>
            <a:r>
              <a:rPr lang="en-US" sz="2400" dirty="0" err="1">
                <a:latin typeface="Calibri"/>
              </a:rPr>
              <a:t>contenuti</a:t>
            </a:r>
            <a:r>
              <a:rPr lang="en-US" sz="2400" dirty="0">
                <a:latin typeface="Calibri"/>
              </a:rPr>
              <a:t> 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Formule </a:t>
            </a:r>
            <a:r>
              <a:rPr lang="en-US" sz="2400" b="1" dirty="0" err="1">
                <a:latin typeface="Calibri"/>
              </a:rPr>
              <a:t>accessibili</a:t>
            </a:r>
            <a:r>
              <a:rPr lang="en-US" sz="2400" b="1" dirty="0">
                <a:latin typeface="Calibri"/>
              </a:rPr>
              <a:t>:</a:t>
            </a:r>
            <a:r>
              <a:rPr lang="en-US" sz="2400" dirty="0">
                <a:latin typeface="Calibri"/>
              </a:rPr>
              <a:t> Per </a:t>
            </a:r>
            <a:r>
              <a:rPr lang="en-US" sz="2400" dirty="0" err="1">
                <a:latin typeface="Calibri"/>
              </a:rPr>
              <a:t>formule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matematiche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accessibili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Testo alternativo </a:t>
            </a:r>
            <a:r>
              <a:rPr lang="en-US" sz="2400" b="1" dirty="0" err="1">
                <a:latin typeface="Calibri"/>
              </a:rPr>
              <a:t>automatico</a:t>
            </a:r>
            <a:r>
              <a:rPr lang="en-US" sz="2400" dirty="0">
                <a:latin typeface="Calibri"/>
              </a:rPr>
              <a:t>: Per </a:t>
            </a:r>
            <a:r>
              <a:rPr lang="en-US" sz="2400" dirty="0" err="1">
                <a:latin typeface="Calibri"/>
              </a:rPr>
              <a:t>immagini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caricate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66812DF7-BF9A-6ECE-4D50-5768B988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353940"/>
            <a:ext cx="7890387" cy="27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B78C2-91E3-1138-F4FB-56AC5478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B62541-770A-5D89-EF0F-C2969B039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43252-85A2-AFCE-BDEF-69E72F7A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DB8132-7C44-4003-D9CC-959E0F36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35356C-767F-5B6D-0CE5-CFA5D43DB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A996F-EFEA-7FA9-F1FD-C1DF7D8F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Moodle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Esami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per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Didattica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Inclusiva</a:t>
            </a:r>
            <a:endParaRPr lang="it-IT" dirty="0" err="1"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5ECDEE-45AB-A22F-64BB-D103BC39EC40}"/>
              </a:ext>
            </a:extLst>
          </p:cNvPr>
          <p:cNvSpPr txBox="1"/>
          <p:nvPr/>
        </p:nvSpPr>
        <p:spPr>
          <a:xfrm>
            <a:off x="14213" y="215571"/>
            <a:ext cx="91274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</a:rPr>
              <a:t>🛠️ </a:t>
            </a:r>
            <a:r>
              <a:rPr lang="en-US" sz="2400" b="1" dirty="0" err="1">
                <a:latin typeface="Calibri"/>
              </a:rPr>
              <a:t>Configurazioni</a:t>
            </a:r>
            <a:r>
              <a:rPr lang="en-US" sz="2400" b="1" dirty="0">
                <a:latin typeface="Calibri"/>
              </a:rPr>
              <a:t> Moodle </a:t>
            </a:r>
            <a:r>
              <a:rPr lang="en-US" sz="2400" b="1" dirty="0" err="1">
                <a:latin typeface="Calibri"/>
              </a:rPr>
              <a:t>Esami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specifiche</a:t>
            </a:r>
            <a:r>
              <a:rPr lang="en-US" sz="2400" b="1" dirty="0">
                <a:latin typeface="Calibri"/>
              </a:rPr>
              <a:t> (</a:t>
            </a:r>
            <a:r>
              <a:rPr lang="en-US" sz="2400" b="1" dirty="0" err="1">
                <a:latin typeface="Calibri"/>
              </a:rPr>
              <a:t>Riferimenti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 err="1">
                <a:latin typeface="Calibri"/>
              </a:rPr>
              <a:t>ufficiali</a:t>
            </a:r>
            <a:r>
              <a:rPr lang="en-US" sz="2400" b="1" dirty="0">
                <a:latin typeface="Calibri"/>
              </a:rPr>
              <a:t> </a:t>
            </a:r>
            <a:r>
              <a:rPr lang="en-US" sz="2400" b="1" dirty="0">
                <a:latin typeface="Calibri"/>
                <a:hlinkClick r:id="rId2"/>
              </a:rPr>
              <a:t>qui</a:t>
            </a:r>
            <a:r>
              <a:rPr lang="en-US" sz="2400" b="1" dirty="0">
                <a:latin typeface="Calibri"/>
              </a:rPr>
              <a:t>)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b="1" dirty="0" err="1">
                <a:latin typeface="Calibri"/>
                <a:ea typeface="Calibri"/>
                <a:cs typeface="Calibri"/>
              </a:rPr>
              <a:t>Richiesta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</a:rPr>
              <a:t>attivazione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ai </a:t>
            </a:r>
            <a:r>
              <a:rPr lang="en-US" sz="2400" b="1" dirty="0" err="1">
                <a:latin typeface="Calibri"/>
                <a:ea typeface="Calibri"/>
                <a:cs typeface="Calibri"/>
              </a:rPr>
              <a:t>gestori</a:t>
            </a:r>
            <a:r>
              <a:rPr lang="en-US" sz="2400" b="1" dirty="0">
                <a:latin typeface="Calibri"/>
                <a:ea typeface="Calibri"/>
                <a:cs typeface="Calibri"/>
              </a:rPr>
              <a:t> Moodle</a:t>
            </a:r>
            <a:r>
              <a:rPr lang="en-US" sz="2400" dirty="0">
                <a:latin typeface="Calibri"/>
                <a:ea typeface="Calibri"/>
                <a:cs typeface="Calibri"/>
              </a:rPr>
              <a:t>: Utile per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controllo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automatico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</a:p>
          <a:p>
            <a:endParaRPr lang="en-US" sz="2400" dirty="0">
              <a:latin typeface="Calibri"/>
            </a:endParaRPr>
          </a:p>
        </p:txBody>
      </p:sp>
      <p:pic>
        <p:nvPicPr>
          <p:cNvPr id="11" name="Immagine 10" descr="Accessibility registration page">
            <a:extLst>
              <a:ext uri="{FF2B5EF4-FFF2-40B4-BE49-F238E27FC236}">
                <a16:creationId xmlns:a16="http://schemas.microsoft.com/office/drawing/2014/main" id="{C65EC030-47C4-169F-E2CA-39123E0B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87" y="1358523"/>
            <a:ext cx="4888425" cy="37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30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276" y="2009972"/>
            <a:ext cx="2206942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Medicina e </a:t>
            </a:r>
            <a:r>
              <a:rPr lang="en-US" sz="2700" kern="1200" err="1">
                <a:solidFill>
                  <a:schemeClr val="tx1"/>
                </a:solidFill>
              </a:rPr>
              <a:t>chirurgia</a:t>
            </a:r>
            <a:r>
              <a:rPr lang="en-US" sz="2700" kern="1200" dirty="0">
                <a:solidFill>
                  <a:schemeClr val="tx1"/>
                </a:solidFill>
              </a:rPr>
              <a:t> + </a:t>
            </a:r>
            <a:r>
              <a:rPr lang="en-US" sz="2700" kern="1200" err="1">
                <a:solidFill>
                  <a:schemeClr val="tx1"/>
                </a:solidFill>
              </a:rPr>
              <a:t>Odontoiatria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Medicina e Chirurgia ed Odontoiatria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Ingegneria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Ingegneria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Scienze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</a:rPr>
              <a:t>Politiche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Economia e Scienze Politiche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Psicologia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Psicologia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Umane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Umane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Motorie</a:t>
            </a:r>
            <a:endParaRPr lang="it-IT" sz="27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Motorie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</a:rPr>
              <a:t> e </a:t>
            </a:r>
            <a:r>
              <a:rPr lang="en-US" sz="2700" kern="1200" err="1">
                <a:solidFill>
                  <a:schemeClr val="tx1"/>
                </a:solidFill>
              </a:rPr>
              <a:t>Veterinaria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Agraria e Veterinaria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85077" y="2024679"/>
            <a:ext cx="5850494" cy="433307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br>
              <a:rPr lang="en-US" sz="2200" dirty="0"/>
            </a:br>
            <a:r>
              <a:rPr lang="en-US" sz="2200" dirty="0"/>
              <a:t> 📧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200" dirty="0"/>
              <a:t> - </a:t>
            </a:r>
            <a:r>
              <a:rPr lang="en-US" sz="2200" err="1"/>
              <a:t>Consulenza</a:t>
            </a:r>
            <a:r>
              <a:rPr lang="en-US" sz="2200" dirty="0"/>
              <a:t> </a:t>
            </a:r>
            <a:r>
              <a:rPr lang="en-US" sz="2200" err="1"/>
              <a:t>accessibilità</a:t>
            </a:r>
            <a:br>
              <a:rPr lang="en-US" sz="2200" dirty="0"/>
            </a:br>
            <a:r>
              <a:rPr lang="en-US" sz="2200" dirty="0"/>
              <a:t> 📅 </a:t>
            </a:r>
            <a:r>
              <a:rPr lang="en-US" sz="2200" b="1" err="1"/>
              <a:t>Disponibilità</a:t>
            </a:r>
            <a:r>
              <a:rPr lang="en-US" sz="2200" b="1" dirty="0"/>
              <a:t>:</a:t>
            </a:r>
            <a:r>
              <a:rPr lang="en-US" sz="2200" dirty="0"/>
              <a:t> Giugno-Settembre 2025 (slots </a:t>
            </a:r>
            <a:r>
              <a:rPr lang="en-US" sz="2200" err="1"/>
              <a:t>pomeridiani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🔗 </a:t>
            </a:r>
            <a:r>
              <a:rPr lang="en-US" sz="2200" b="1" dirty="0"/>
              <a:t>Materiali:</a:t>
            </a:r>
            <a:r>
              <a:rPr lang="en-US" sz="2200" dirty="0"/>
              <a:t> Drive UNIPD template + </a:t>
            </a:r>
            <a:r>
              <a:rPr lang="en-US" sz="2200" err="1"/>
              <a:t>esempi</a:t>
            </a:r>
            <a:r>
              <a:rPr lang="en-US" sz="2200" dirty="0"/>
              <a:t> </a:t>
            </a:r>
            <a:r>
              <a:rPr lang="en-US" sz="2200" err="1"/>
              <a:t>disciplina-specifici</a:t>
            </a:r>
            <a:endParaRPr lang="en-US" sz="220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200" dirty="0"/>
              <a:t>Date per </a:t>
            </a:r>
            <a:r>
              <a:rPr lang="en-US" sz="2200" err="1"/>
              <a:t>consulenze</a:t>
            </a:r>
            <a:r>
              <a:rPr lang="en-US" sz="2200" dirty="0"/>
              <a:t> </a:t>
            </a:r>
            <a:r>
              <a:rPr lang="en-US" sz="2200" err="1"/>
              <a:t>personalizzate</a:t>
            </a:r>
            <a:r>
              <a:rPr lang="en-US" sz="22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Giugno: 24 – 27</a:t>
            </a:r>
            <a:endParaRPr lang="en-US" sz="22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err="1">
                <a:highlight>
                  <a:srgbClr val="FFFFFF"/>
                </a:highlight>
              </a:rPr>
              <a:t>Luglio</a:t>
            </a:r>
            <a:r>
              <a:rPr lang="en-US" sz="22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2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2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2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Esempi di daltonismo: visione comune, protanopia e deuteranopia.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52</Slides>
  <Notes>41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3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Esempi 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Esempio struttura corretta documento</vt:lpstr>
      <vt:lpstr>Uso di tabelle</vt:lpstr>
      <vt:lpstr>Esempio struttura corretta tabelle </vt:lpstr>
      <vt:lpstr>Uso del colore</vt:lpstr>
      <vt:lpstr>Esempio struttura corretta documento</vt:lpstr>
      <vt:lpstr>Brani lunghi con spazi da riempire</vt:lpstr>
      <vt:lpstr>Brani da completare  oppure  con porzioni bilingue</vt:lpstr>
      <vt:lpstr>Sigle, acronimi, abbreviazioni e nomi di fantasia</vt:lpstr>
      <vt:lpstr>Esempio struttura corretta  acronimi </vt:lpstr>
      <vt:lpstr>Sequenze alfanumeriche da decifrare</vt:lpstr>
      <vt:lpstr>Esempio struttura corretta notazioni alfanumeriche </vt:lpstr>
      <vt:lpstr>Immagini (1)</vt:lpstr>
      <vt:lpstr>Immagini (2)</vt:lpstr>
      <vt:lpstr>Esempio testo alternativo immagine in Word </vt:lpstr>
      <vt:lpstr>Esempio testo alternativo immagine in PowerPoint</vt:lpstr>
      <vt:lpstr>Esempio esportazione in PDF/A (1)</vt:lpstr>
      <vt:lpstr>Esempio esportazione in PDF/A (2)</vt:lpstr>
      <vt:lpstr>Notazione matematica (1)</vt:lpstr>
      <vt:lpstr>Notazione matematica (2)</vt:lpstr>
      <vt:lpstr>Esempio formule accessibili (1) </vt:lpstr>
      <vt:lpstr>Esempio formule accessibili (2)  </vt:lpstr>
      <vt:lpstr>Notazioni chimiche</vt:lpstr>
      <vt:lpstr>Esempio notazioni chimiche accessibili (1)</vt:lpstr>
      <vt:lpstr>Esempio notazioni chimiche accessibili (2)</vt:lpstr>
      <vt:lpstr>Raccomandazioni per singole discipline</vt:lpstr>
      <vt:lpstr>Moodle per  Didattica Inclusiva</vt:lpstr>
      <vt:lpstr>Moodle Esami per Didattica Inclusiva</vt:lpstr>
      <vt:lpstr>Medicina e chirurgia + Odontoiatria</vt:lpstr>
      <vt:lpstr>Scuola di Ingegneria</vt:lpstr>
      <vt:lpstr>Scuola di Scienze</vt:lpstr>
      <vt:lpstr>Economia e Scienze Politiche</vt:lpstr>
      <vt:lpstr>Psicologia</vt:lpstr>
      <vt:lpstr>Scienze Umane</vt:lpstr>
      <vt:lpstr>Scienze Motorie</vt:lpstr>
      <vt:lpstr>Agraria e Veterinaria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771</cp:revision>
  <dcterms:created xsi:type="dcterms:W3CDTF">2022-06-27T11:11:24Z</dcterms:created>
  <dcterms:modified xsi:type="dcterms:W3CDTF">2025-07-01T08:59:38Z</dcterms:modified>
</cp:coreProperties>
</file>